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2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4" r:id="rId7"/>
    <p:sldId id="265" r:id="rId8"/>
    <p:sldId id="279" r:id="rId9"/>
    <p:sldId id="266" r:id="rId10"/>
    <p:sldId id="267" r:id="rId11"/>
    <p:sldId id="269" r:id="rId12"/>
    <p:sldId id="280" r:id="rId13"/>
    <p:sldId id="270" r:id="rId14"/>
    <p:sldId id="272" r:id="rId15"/>
    <p:sldId id="273" r:id="rId16"/>
    <p:sldId id="274" r:id="rId17"/>
    <p:sldId id="276" r:id="rId18"/>
    <p:sldId id="281" r:id="rId19"/>
    <p:sldId id="278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749"/>
    <p:restoredTop sz="94688"/>
  </p:normalViewPr>
  <p:slideViewPr>
    <p:cSldViewPr snapToGrid="0" snapToObjects="1">
      <p:cViewPr varScale="1">
        <p:scale>
          <a:sx n="236" d="100"/>
          <a:sy n="236" d="100"/>
        </p:scale>
        <p:origin x="216" y="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617A89-C4FF-DF4A-B6E6-9365B8381C6C}" type="datetimeFigureOut">
              <a:rPr lang="en-US" smtClean="0"/>
              <a:t>12/5/20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FF2730-54A7-184A-9219-A0F21E7FE5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3741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FF2730-54A7-184A-9219-A0F21E7FE52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3868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JobLevel</a:t>
            </a:r>
            <a:r>
              <a:rPr lang="en-US" dirty="0"/>
              <a:t> is the most important predictor by far in our Random Forest; appear most often as the top node in the trees grown.</a:t>
            </a:r>
          </a:p>
          <a:p>
            <a:r>
              <a:rPr lang="en-US" dirty="0"/>
              <a:t>The rest of the model is driven by </a:t>
            </a:r>
            <a:r>
              <a:rPr lang="en-US" dirty="0" err="1"/>
              <a:t>JobRole</a:t>
            </a:r>
            <a:r>
              <a:rPr lang="en-US" dirty="0"/>
              <a:t>, seniority, and related factors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FF2730-54A7-184A-9219-A0F21E7FE52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6659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Random Forest has the lowest RMSE and is our winner for predicting Monthly Income accurately.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FF2730-54A7-184A-9219-A0F21E7FE52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0461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FF2730-54A7-184A-9219-A0F21E7FE52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6201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chose to optimize for Kappa because it is better suited for imbalanced classification problems, and our Attrition data is imbalanced; with fewer “yes” values.</a:t>
            </a:r>
          </a:p>
          <a:p>
            <a:r>
              <a:rPr lang="en-US" dirty="0"/>
              <a:t>The best Kappa on the training set was achieved with k = 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FF2730-54A7-184A-9219-A0F21E7FE52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0675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 the test data, and after using an ROC curve to find a balanced cut-off probability, KNN achieved 74% Accuracy, a Kappa of 31 implying fair agreement, a Sensitivity of 58%, and Specificity of 77%</a:t>
            </a:r>
          </a:p>
          <a:p>
            <a:r>
              <a:rPr lang="en-US" dirty="0"/>
              <a:t>This KNN model is not meeting our needs for this case study, due to Sensitivity being below 60%.  Let’s see how Random Forest does.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FF2730-54A7-184A-9219-A0F21E7FE52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05712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Random Forest, I tuned several splitting rules plus the </a:t>
            </a:r>
            <a:r>
              <a:rPr lang="en-US" dirty="0" err="1"/>
              <a:t>mtry</a:t>
            </a:r>
            <a:r>
              <a:rPr lang="en-US" dirty="0"/>
              <a:t> parameter, which tells Random Forest how many randomly chosen variables to consider during each split. </a:t>
            </a:r>
          </a:p>
          <a:p>
            <a:r>
              <a:rPr lang="en-US" dirty="0"/>
              <a:t>The </a:t>
            </a:r>
            <a:r>
              <a:rPr lang="en-US" dirty="0" err="1"/>
              <a:t>gini</a:t>
            </a:r>
            <a:r>
              <a:rPr lang="en-US" dirty="0"/>
              <a:t> split rule won, with an </a:t>
            </a:r>
            <a:r>
              <a:rPr lang="en-US" dirty="0" err="1"/>
              <a:t>mtry</a:t>
            </a:r>
            <a:r>
              <a:rPr lang="en-US" dirty="0"/>
              <a:t> of 9.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FF2730-54A7-184A-9219-A0F21E7FE52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48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biggest individual drivers in our random forest are </a:t>
            </a:r>
            <a:r>
              <a:rPr lang="en-US" dirty="0" err="1"/>
              <a:t>OverTimeYes</a:t>
            </a:r>
            <a:r>
              <a:rPr lang="en-US" dirty="0"/>
              <a:t>, </a:t>
            </a:r>
            <a:r>
              <a:rPr lang="en-US" dirty="0" err="1"/>
              <a:t>TotalWorkingYears</a:t>
            </a:r>
            <a:r>
              <a:rPr lang="en-US" dirty="0"/>
              <a:t>, </a:t>
            </a:r>
            <a:r>
              <a:rPr lang="en-US" dirty="0" err="1"/>
              <a:t>MonthlyIncome</a:t>
            </a:r>
            <a:r>
              <a:rPr lang="en-US" dirty="0"/>
              <a:t>, and Age; all appearing most frequently high up in their respective trees.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FF2730-54A7-184A-9219-A0F21E7FE52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2681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 the test data, and after using an ROC curve to find a balanced cut-off probability, </a:t>
            </a:r>
            <a:r>
              <a:rPr lang="en-US" dirty="0" err="1"/>
              <a:t>RandomForest</a:t>
            </a:r>
            <a:r>
              <a:rPr lang="en-US" dirty="0"/>
              <a:t> achieved 77% Accuracy, a Kappa of 42 implying moderate agreement, a Sensitivity of 73%, and Specificity of 78%</a:t>
            </a:r>
          </a:p>
          <a:p>
            <a:r>
              <a:rPr lang="en-US" dirty="0"/>
              <a:t>This Random Forest model definitely meets our needs for this case study, with both Sensitivity and Specificity comfortably above 60%.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FF2730-54A7-184A-9219-A0F21E7FE52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3973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FF2730-54A7-184A-9219-A0F21E7FE52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0682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FF2730-54A7-184A-9219-A0F21E7FE52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6639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FF2730-54A7-184A-9219-A0F21E7FE52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0190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I’m looking at Attrition Rate as it is influenced by different variables. Flat lines suggest no influence. Anything that isn’t flat suggests a relationship.  </a:t>
            </a:r>
          </a:p>
          <a:p>
            <a:r>
              <a:rPr lang="en-US" dirty="0"/>
              <a:t>Clearly Age, Job Satisfaction, Job Level, Job Involvement, </a:t>
            </a:r>
            <a:r>
              <a:rPr lang="en-US" dirty="0" err="1"/>
              <a:t>WorkLifeBalance</a:t>
            </a:r>
            <a:endParaRPr lang="en-US" dirty="0"/>
          </a:p>
          <a:p>
            <a:r>
              <a:rPr lang="en-US" dirty="0"/>
              <a:t>Years At Company may have a few data points at high number of years distorting an otherwise flat line.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FF2730-54A7-184A-9219-A0F21E7FE52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325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Sales Representative have the highest attrition rate by a wide margin. Whereas, Research Director &amp; Manufacturing Director have the lowest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FF2730-54A7-184A-9219-A0F21E7FE52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03980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FF2730-54A7-184A-9219-A0F21E7FE52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2279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Top factors according to random forest importance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FF2730-54A7-184A-9219-A0F21E7FE52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4210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Monthly income is 95% correlated with Job Level and 78% correlated with Total </a:t>
            </a:r>
            <a:r>
              <a:rPr lang="en-US" dirty="0" err="1"/>
              <a:t>WorkingYears</a:t>
            </a:r>
            <a:r>
              <a:rPr lang="en-US" dirty="0"/>
              <a:t>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FF2730-54A7-184A-9219-A0F21E7FE52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0060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FF2730-54A7-184A-9219-A0F21E7FE52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0926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Normality, Linearity, and other Assumptions appear to be met.</a:t>
            </a:r>
          </a:p>
          <a:p>
            <a:r>
              <a:rPr lang="en-US" dirty="0"/>
              <a:t>There are some outliers, but RMSE is already less than the 3,000 required in this study, so this model is sufficient.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FF2730-54A7-184A-9219-A0F21E7FE52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583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E1A06-8754-4870-9E44-E39BADAD98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27F020-BBC3-49BB-91C2-5B2CBD64B3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7C0C22-EBDA-4130-87AE-CB28BC19B0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12/5/20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A419A8-07CA-4A4C-AEC2-C40D4D50A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FA7B86-E610-42EA-B4DC-C2F44778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A7BA06D-B3FF-4E91-8639-B4569AE3AA23}"/>
              </a:ext>
            </a:extLst>
          </p:cNvPr>
          <p:cNvSpPr/>
          <p:nvPr/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Arc 7">
            <a:extLst>
              <a:ext uri="{FF2B5EF4-FFF2-40B4-BE49-F238E27FC236}">
                <a16:creationId xmlns:a16="http://schemas.microsoft.com/office/drawing/2014/main" id="{2B30C86D-5A07-48BC-9C9D-6F9A2DB1E9E1}"/>
              </a:ext>
            </a:extLst>
          </p:cNvPr>
          <p:cNvSpPr/>
          <p:nvPr/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454430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6E5D1-6D19-4E7F-9B4E-42326B771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D2A06C-F91A-4ADC-9CD2-61F0A4D7EE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43AA9A-2280-4F63-8B3D-20742AE69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12/5/20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0D986B-E58E-43B6-8A80-FFA9D8F748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140D36-2E71-4F27-967F-7A3E4C6EE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C1609904-5327-4D2C-A445-B270A00F3B5F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0FC7BEC-08C5-4D95-9C84-B48BC8AD1C94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847585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81FEA3D-0C7F-45CD-B6A0-942F707B36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8B8A12-BCE6-4D03-A637-1DEC8924BE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9755-9FF4-428A-AEB7-1A64774667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12/5/20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141836-11E2-49FD-877D-53B74514A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D24C42-4B05-4EEF-BE14-29041EC9C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5BADDEB1-F604-408B-B02A-A2814606E6AF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8DF7987-332F-4D6C-81C3-990F39C76C96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396058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FF209-11EE-4A3F-9685-A155FECD0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7AF11-F208-4FDA-9E19-D6CA34721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8597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E82FA1-02B7-467E-9F16-D17814940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12/5/20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389247-FB8A-4494-859B-B3754B02A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CA5B62-3338-46A5-B381-A63B88CB0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3DA7759-3209-4FE2-96D1-4EEDD81E9EA0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1460DAD-8769-4C9F-9C8C-BB0443909D76}"/>
              </a:ext>
            </a:extLst>
          </p:cNvPr>
          <p:cNvSpPr/>
          <p:nvPr/>
        </p:nvSpPr>
        <p:spPr>
          <a:xfrm flipH="1">
            <a:off x="123536" y="5717905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035241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C0001-5D76-45A0-A9F4-7172BDDD5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1462C4-0E4B-4DB7-A8BF-FE55142760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A5F313-1240-47AE-A026-7F349292B5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12/5/20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448158-6132-4335-B8E1-F6A8963837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94C5B6-1598-48B4-9B3A-3078FDBE9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FEDBDD32-D3EE-4848-A112-BA814D4631CD}"/>
              </a:ext>
            </a:extLst>
          </p:cNvPr>
          <p:cNvSpPr/>
          <p:nvPr/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61350361-843C-49D0-BD6A-ECDBA3842BA0}"/>
              </a:ext>
            </a:extLst>
          </p:cNvPr>
          <p:cNvSpPr/>
          <p:nvPr/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998111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BFD05-2CB2-4A7E-89E7-57615BA82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532B8-D460-476D-816F-725E8D96C0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F7120F-70AF-4ED5-B364-3AA55C6B44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D8B65F-F709-469F-9961-4D01896CAA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12/5/20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81C6BC-B23D-48BC-AD44-654DDB8D0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00D60B-86A1-479D-BCE8-06D2C3DBC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B4EC5136-99DA-40B5-8F79-5C3A56D38BA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F8FB775-26C4-41BA-837C-4478D48D215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944125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2983E-E761-4429-9203-7FE8B2DB6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21E9B7-62BE-49BA-AC6B-55250D6627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41A3FD-B90A-4C31-BD6B-581F9E2E0E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0D1D55-B722-4968-B171-AF3B462DDA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1085A8-02C2-4E7F-935E-5AEECBAD19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A8A5018-8A77-40E8-B159-4894ECF22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12/5/20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D79441-8908-4461-9FDD-BCE638837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D29F7D-B101-4950-A2C0-F350FB26D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62D7398-9A79-4B24-9C7D-F0DEED57C70B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07F28CD-1873-4E36-A064-2D25E0A8501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931492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11BF3-02E8-4EB7-818E-652B82CF2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4D3190-B78C-42F1-9D62-F523886BB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12/5/20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381C40-F9FC-4D58-8508-F0632DF5A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01CBCC-4CC2-49BD-B155-01E0F4D79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C13EF9C-0B5A-4364-91AA-E5DD5B536E54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F674475-6327-490A-BD7F-084F5C07F2E4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991207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024287-C9B9-48AC-8E4D-A282DE2F4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12/5/20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34C9A2-75A7-4164-B3B8-E6A9D60BA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BE73CE-2859-4D49-A9EC-26AF3FBDF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AA5ED585-FEBB-4DAD-84C0-97BEE6C360C3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EF6AC352-A720-4DB3-87CA-A33B0607CA2F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589008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FC812-4DB6-4F98-9404-29C191D3B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F0855E-0CD6-47DD-B648-4C84C783D7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50082B-17D7-4D61-8AEB-81517D85D2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A70783-FF31-4C4E-9196-EB169B209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12/5/20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92E260-747D-40FD-A062-9DD5E6835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7E50A0-1E05-49C5-88C9-462677512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2C155C63-9F58-4422-B669-F9748628067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385DBA62-0EDB-47AA-86C7-90463BC9B308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023756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D7521-E43D-41D1-B458-26B20DC6D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2472CF2-2653-4B98-A416-D7A0A860EC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EF87F5-0B10-4AC7-9599-F088C5E796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A07CB7-0520-4D64-B76C-C31AC5578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12/5/20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EEB226-AD45-45DF-AAB5-5513AE732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E96AEB-9481-4CCE-B110-FEDD33483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BA9707F-7BCE-464F-BF45-E216527084EE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C589723-2CC8-49D1-B4E1-36FECED6A2D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373279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EC5685-19F1-49DA-ADE5-D5D32F165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FC0A4D-22A1-4554-B5DE-887974F4DF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9D5CDC-F2CE-410E-AD13-DDC235C71C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82EDB8D0-98ED-4B86-9D5F-E61ADC70144D}" type="datetimeFigureOut">
              <a:rPr lang="en-US" smtClean="0"/>
              <a:pPr/>
              <a:t>12/5/20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40CD45-794A-4BB0-A427-0CE61AEAF4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B3AB91-9588-4071-92D2-364F4A6ED0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4854181D-6920-4594-9A5D-6CE56DC9F8B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4992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tif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7" Type="http://schemas.openxmlformats.org/officeDocument/2006/relationships/image" Target="../media/image9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tiff"/><Relationship Id="rId5" Type="http://schemas.openxmlformats.org/officeDocument/2006/relationships/image" Target="../media/image7.tiff"/><Relationship Id="rId4" Type="http://schemas.openxmlformats.org/officeDocument/2006/relationships/image" Target="../media/image6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1">
            <a:extLst>
              <a:ext uri="{FF2B5EF4-FFF2-40B4-BE49-F238E27FC236}">
                <a16:creationId xmlns:a16="http://schemas.microsoft.com/office/drawing/2014/main" id="{362D44EE-C852-4460-B8B5-C4F2BC205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9E1F3-2CC7-974E-8DED-E3CDAF21D3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94716" y="739978"/>
            <a:ext cx="5334930" cy="3004145"/>
          </a:xfrm>
        </p:spPr>
        <p:txBody>
          <a:bodyPr>
            <a:normAutofit/>
          </a:bodyPr>
          <a:lstStyle/>
          <a:p>
            <a:r>
              <a:rPr lang="en-US"/>
              <a:t>DDS Analytics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6284BF3-28E3-B244-BBFF-35D5A83434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94715" y="3836197"/>
            <a:ext cx="5334931" cy="2189214"/>
          </a:xfrm>
        </p:spPr>
        <p:txBody>
          <a:bodyPr>
            <a:normAutofit/>
          </a:bodyPr>
          <a:lstStyle/>
          <a:p>
            <a:r>
              <a:rPr lang="en-US"/>
              <a:t>Employee Attrition Analysis</a:t>
            </a:r>
          </a:p>
          <a:p>
            <a:r>
              <a:rPr lang="en-US"/>
              <a:t>Rinku Lichti</a:t>
            </a:r>
          </a:p>
          <a:p>
            <a:r>
              <a:rPr lang="en-US"/>
              <a:t>Dec 5</a:t>
            </a:r>
            <a:r>
              <a:rPr lang="en-US" baseline="30000"/>
              <a:t>th</a:t>
            </a:r>
            <a:r>
              <a:rPr lang="en-US"/>
              <a:t>, 2020</a:t>
            </a:r>
          </a:p>
        </p:txBody>
      </p:sp>
      <p:sp>
        <p:nvSpPr>
          <p:cNvPr id="29" name="Freeform: Shape 23">
            <a:extLst>
              <a:ext uri="{FF2B5EF4-FFF2-40B4-BE49-F238E27FC236}">
                <a16:creationId xmlns:a16="http://schemas.microsoft.com/office/drawing/2014/main" id="{658970D8-8D1D-4B5C-894B-E871CC865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30529" y="1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F227E5B6-9132-43CA-B503-37A18562AD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349052" y="0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03C2051E-A88D-48E5-BACF-AAED178927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2916245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2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7821A508-2985-4905-874A-527429BAAB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835649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D2929CB1-0E3C-4B2D-ADC5-0154FB33B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697761" y="5717906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D3C696-9441-4389-BC8D-0CC69EEE1FC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783" r="5466" b="-1"/>
          <a:stretch/>
        </p:blipFill>
        <p:spPr>
          <a:xfrm>
            <a:off x="631840" y="598720"/>
            <a:ext cx="5178249" cy="5178249"/>
          </a:xfrm>
          <a:custGeom>
            <a:avLst/>
            <a:gdLst/>
            <a:ahLst/>
            <a:cxnLst/>
            <a:rect l="l" t="t" r="r" b="b"/>
            <a:pathLst>
              <a:path w="3741748" h="3741748">
                <a:moveTo>
                  <a:pt x="1870874" y="0"/>
                </a:moveTo>
                <a:cubicBezTo>
                  <a:pt x="2904129" y="0"/>
                  <a:pt x="3741748" y="837619"/>
                  <a:pt x="3741748" y="1870874"/>
                </a:cubicBezTo>
                <a:cubicBezTo>
                  <a:pt x="3741748" y="2904129"/>
                  <a:pt x="2904129" y="3741748"/>
                  <a:pt x="1870874" y="3741748"/>
                </a:cubicBezTo>
                <a:cubicBezTo>
                  <a:pt x="837619" y="3741748"/>
                  <a:pt x="0" y="2904129"/>
                  <a:pt x="0" y="1870874"/>
                </a:cubicBezTo>
                <a:cubicBezTo>
                  <a:pt x="0" y="837619"/>
                  <a:pt x="837619" y="0"/>
                  <a:pt x="1870874" y="0"/>
                </a:cubicBezTo>
                <a:close/>
              </a:path>
            </a:pathLst>
          </a:custGeom>
        </p:spPr>
      </p:pic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5F2F0C84-BE8C-4DC2-A6D3-30349A801D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520513" y="6258756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002443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7577B-2F81-8646-96A6-F41D5C1AE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Monthly Income Random Forest Results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1C6AC3D-5049-4349-B332-77A0D7B696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934" y="1386068"/>
            <a:ext cx="8890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5106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A7BA06D-B3FF-4E91-8639-B4569AE3A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Arc 10">
            <a:extLst>
              <a:ext uri="{FF2B5EF4-FFF2-40B4-BE49-F238E27FC236}">
                <a16:creationId xmlns:a16="http://schemas.microsoft.com/office/drawing/2014/main" id="{2B30C86D-5A07-48BC-9C9D-6F9A2DB1E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301E07F-4F79-4B58-8698-EF24DC1EC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Arc 14">
            <a:extLst>
              <a:ext uri="{FF2B5EF4-FFF2-40B4-BE49-F238E27FC236}">
                <a16:creationId xmlns:a16="http://schemas.microsoft.com/office/drawing/2014/main" id="{E58B2195-5055-402F-A3E7-53FF0E498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25836" y="775849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2">
                <a:lumMod val="75000"/>
              </a:schemeClr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71399D-4D7C-0B44-8CF4-DAD05C450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80738" y="647593"/>
            <a:ext cx="4467792" cy="306054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Comparing Monthly Income Models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EE6F773-742A-491A-9A00-A2A150DF50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4368" y="366810"/>
            <a:ext cx="6124381" cy="61243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CA9B5B0-A1FD-6D44-A114-D45107CEF7B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08688226"/>
              </p:ext>
            </p:extLst>
          </p:nvPr>
        </p:nvGraphicFramePr>
        <p:xfrm>
          <a:off x="1306747" y="2526499"/>
          <a:ext cx="4083434" cy="1805004"/>
        </p:xfrm>
        <a:graphic>
          <a:graphicData uri="http://schemas.openxmlformats.org/drawingml/2006/table">
            <a:tbl>
              <a:tblPr firstRow="1" bandRow="1">
                <a:solidFill>
                  <a:schemeClr val="tx1">
                    <a:lumMod val="75000"/>
                    <a:lumOff val="25000"/>
                  </a:schemeClr>
                </a:solidFill>
              </a:tblPr>
              <a:tblGrid>
                <a:gridCol w="2081964">
                  <a:extLst>
                    <a:ext uri="{9D8B030D-6E8A-4147-A177-3AD203B41FA5}">
                      <a16:colId xmlns:a16="http://schemas.microsoft.com/office/drawing/2014/main" val="2909933804"/>
                    </a:ext>
                  </a:extLst>
                </a:gridCol>
                <a:gridCol w="2001470">
                  <a:extLst>
                    <a:ext uri="{9D8B030D-6E8A-4147-A177-3AD203B41FA5}">
                      <a16:colId xmlns:a16="http://schemas.microsoft.com/office/drawing/2014/main" val="14508602"/>
                    </a:ext>
                  </a:extLst>
                </a:gridCol>
              </a:tblGrid>
              <a:tr h="601668">
                <a:tc>
                  <a:txBody>
                    <a:bodyPr/>
                    <a:lstStyle/>
                    <a:p>
                      <a:pPr algn="l"/>
                      <a:r>
                        <a:rPr lang="en-US" sz="1300" b="0" cap="none" spc="0" dirty="0">
                          <a:solidFill>
                            <a:schemeClr val="bg1"/>
                          </a:solidFill>
                          <a:effectLst/>
                        </a:rPr>
                        <a:t>model</a:t>
                      </a:r>
                    </a:p>
                  </a:txBody>
                  <a:tcPr marL="110684" marR="53214" marT="85142" marB="85142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300" b="0" cap="none" spc="0" dirty="0">
                          <a:solidFill>
                            <a:schemeClr val="bg1"/>
                          </a:solidFill>
                          <a:effectLst/>
                        </a:rPr>
                        <a:t>RMSE</a:t>
                      </a:r>
                    </a:p>
                  </a:txBody>
                  <a:tcPr marL="110684" marR="53214" marT="85142" marB="85142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0026569"/>
                  </a:ext>
                </a:extLst>
              </a:tr>
              <a:tr h="601668">
                <a:tc>
                  <a:txBody>
                    <a:bodyPr/>
                    <a:lstStyle/>
                    <a:p>
                      <a:pPr algn="l"/>
                      <a:r>
                        <a:rPr lang="en-US" sz="1300" cap="none" spc="0">
                          <a:solidFill>
                            <a:schemeClr val="bg1"/>
                          </a:solidFill>
                          <a:effectLst/>
                        </a:rPr>
                        <a:t>Linear Regression</a:t>
                      </a:r>
                    </a:p>
                  </a:txBody>
                  <a:tcPr marL="110684" marR="53214" marT="85142" marB="85142" anchor="ctr">
                    <a:lnL w="38100" cap="flat" cmpd="sng" algn="ctr">
                      <a:noFill/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38100" cmpd="sng">
                      <a:noFill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300" cap="none" spc="0" dirty="0">
                          <a:solidFill>
                            <a:schemeClr val="bg1"/>
                          </a:solidFill>
                          <a:effectLst/>
                        </a:rPr>
                        <a:t>1165.628</a:t>
                      </a:r>
                    </a:p>
                  </a:txBody>
                  <a:tcPr marL="110684" marR="53214" marT="85142" marB="85142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38100" cmpd="sng">
                      <a:noFill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9130261"/>
                  </a:ext>
                </a:extLst>
              </a:tr>
              <a:tr h="601668">
                <a:tc>
                  <a:txBody>
                    <a:bodyPr/>
                    <a:lstStyle/>
                    <a:p>
                      <a:pPr algn="l"/>
                      <a:r>
                        <a:rPr lang="en-US" sz="1300" b="0" i="0" cap="none" spc="0" dirty="0">
                          <a:solidFill>
                            <a:schemeClr val="bg1"/>
                          </a:solidFill>
                          <a:effectLst/>
                          <a:latin typeface="Lucida Sans" panose="020B0602030504020204" pitchFamily="34" charset="77"/>
                        </a:rPr>
                        <a:t>Random Forest</a:t>
                      </a:r>
                    </a:p>
                  </a:txBody>
                  <a:tcPr marL="110684" marR="53214" marT="85142" marB="85142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300" b="0" i="0" cap="none" spc="0" dirty="0">
                          <a:solidFill>
                            <a:schemeClr val="bg1"/>
                          </a:solidFill>
                          <a:effectLst/>
                          <a:latin typeface="Lucida Sans" panose="020B0602030504020204" pitchFamily="34" charset="77"/>
                        </a:rPr>
                        <a:t>1087.495</a:t>
                      </a:r>
                    </a:p>
                  </a:txBody>
                  <a:tcPr marL="110684" marR="53214" marT="85142" marB="85142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36191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200138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1CFAC-C509-F24C-BB03-A9E2143023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Models: Attrition</a:t>
            </a:r>
          </a:p>
        </p:txBody>
      </p:sp>
    </p:spTree>
    <p:extLst>
      <p:ext uri="{BB962C8B-B14F-4D97-AF65-F5344CB8AC3E}">
        <p14:creationId xmlns:p14="http://schemas.microsoft.com/office/powerpoint/2010/main" val="33150312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70A3B6-47C7-EC46-801D-61808BF7C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Attrition KNN Results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FE969A8-2B4A-E348-B37C-0E327FBB6E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405" y="1371600"/>
            <a:ext cx="8890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3381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BF5C49-1F09-5E4C-9D46-252FE98EB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Attrition KNN Results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59BD42F-B82B-2B42-BF1A-EFC5E92342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3339" y="1264534"/>
            <a:ext cx="6615924" cy="408297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6684A78-BDD8-754A-BDDC-0D7058DD7E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439" y="1354237"/>
            <a:ext cx="3657252" cy="5277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9315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2972E-E0F2-BE4B-852F-CB283A000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Attrition Random Forest Results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CE4E47B-0D5E-B042-97BD-FBD75591B8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382" y="1805650"/>
            <a:ext cx="8186677" cy="5052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8703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2972E-E0F2-BE4B-852F-CB283A000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Attrition Random Forest Results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06372C7-BBD9-714C-A927-B11F0A82D6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106" y="1449066"/>
            <a:ext cx="8534722" cy="526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4932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2972E-E0F2-BE4B-852F-CB283A000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Attrition Random Forest Results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E9A14F0-F02B-474A-BC07-B74CD9635E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923" y="1533525"/>
            <a:ext cx="3660577" cy="53244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C6D93B0-A819-5545-9F0A-4C60580C0B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7500" y="1346888"/>
            <a:ext cx="6215345" cy="3835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1168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DA1F35B-C8F7-4A5A-9339-7DA4D785B3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Arc 10">
            <a:extLst>
              <a:ext uri="{FF2B5EF4-FFF2-40B4-BE49-F238E27FC236}">
                <a16:creationId xmlns:a16="http://schemas.microsoft.com/office/drawing/2014/main" id="{B2D4AD41-40DA-4A81-92F5-B6E3BA1ED8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746107">
            <a:off x="8175088" y="457951"/>
            <a:ext cx="2987899" cy="2987899"/>
          </a:xfrm>
          <a:prstGeom prst="arc">
            <a:avLst>
              <a:gd name="adj1" fmla="val 14612914"/>
              <a:gd name="adj2" fmla="val 0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2A9436-1CF7-9742-85C4-6C35F5DC6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Attrition Model Comparison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3146CFE-C555-B04F-A9C0-0755ADA0924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94869709"/>
              </p:ext>
            </p:extLst>
          </p:nvPr>
        </p:nvGraphicFramePr>
        <p:xfrm>
          <a:off x="838200" y="1814974"/>
          <a:ext cx="10515602" cy="2815645"/>
        </p:xfrm>
        <a:graphic>
          <a:graphicData uri="http://schemas.openxmlformats.org/drawingml/2006/table">
            <a:tbl>
              <a:tblPr firstRow="1" bandRow="1">
                <a:solidFill>
                  <a:schemeClr val="accent1">
                    <a:lumMod val="20000"/>
                    <a:lumOff val="80000"/>
                  </a:schemeClr>
                </a:solidFill>
              </a:tblPr>
              <a:tblGrid>
                <a:gridCol w="1665251">
                  <a:extLst>
                    <a:ext uri="{9D8B030D-6E8A-4147-A177-3AD203B41FA5}">
                      <a16:colId xmlns:a16="http://schemas.microsoft.com/office/drawing/2014/main" val="3878150874"/>
                    </a:ext>
                  </a:extLst>
                </a:gridCol>
                <a:gridCol w="2187774">
                  <a:extLst>
                    <a:ext uri="{9D8B030D-6E8A-4147-A177-3AD203B41FA5}">
                      <a16:colId xmlns:a16="http://schemas.microsoft.com/office/drawing/2014/main" val="3087573965"/>
                    </a:ext>
                  </a:extLst>
                </a:gridCol>
                <a:gridCol w="1982966">
                  <a:extLst>
                    <a:ext uri="{9D8B030D-6E8A-4147-A177-3AD203B41FA5}">
                      <a16:colId xmlns:a16="http://schemas.microsoft.com/office/drawing/2014/main" val="3898191537"/>
                    </a:ext>
                  </a:extLst>
                </a:gridCol>
                <a:gridCol w="2333242">
                  <a:extLst>
                    <a:ext uri="{9D8B030D-6E8A-4147-A177-3AD203B41FA5}">
                      <a16:colId xmlns:a16="http://schemas.microsoft.com/office/drawing/2014/main" val="2078091647"/>
                    </a:ext>
                  </a:extLst>
                </a:gridCol>
                <a:gridCol w="2346369">
                  <a:extLst>
                    <a:ext uri="{9D8B030D-6E8A-4147-A177-3AD203B41FA5}">
                      <a16:colId xmlns:a16="http://schemas.microsoft.com/office/drawing/2014/main" val="2260815934"/>
                    </a:ext>
                  </a:extLst>
                </a:gridCol>
              </a:tblGrid>
              <a:tr h="1119200">
                <a:tc>
                  <a:txBody>
                    <a:bodyPr/>
                    <a:lstStyle/>
                    <a:p>
                      <a:pPr algn="l"/>
                      <a:r>
                        <a:rPr lang="en-US" sz="2000" b="1" cap="all" spc="60" dirty="0">
                          <a:solidFill>
                            <a:schemeClr val="tx1"/>
                          </a:solidFill>
                          <a:effectLst/>
                        </a:rPr>
                        <a:t>Model</a:t>
                      </a:r>
                    </a:p>
                  </a:txBody>
                  <a:tcPr marL="226865" marR="226865" marT="226865" marB="226865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1" cap="all" spc="60" dirty="0">
                          <a:solidFill>
                            <a:schemeClr val="tx1"/>
                          </a:solidFill>
                          <a:effectLst/>
                        </a:rPr>
                        <a:t>Accuracy</a:t>
                      </a:r>
                    </a:p>
                  </a:txBody>
                  <a:tcPr marL="226865" marR="226865" marT="226865" marB="226865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1" cap="all" spc="60" dirty="0">
                          <a:solidFill>
                            <a:schemeClr val="tx1"/>
                          </a:solidFill>
                          <a:effectLst/>
                        </a:rPr>
                        <a:t>Kappa</a:t>
                      </a:r>
                    </a:p>
                  </a:txBody>
                  <a:tcPr marL="226865" marR="226865" marT="226865" marB="226865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1" cap="all" spc="60" dirty="0">
                          <a:solidFill>
                            <a:schemeClr val="tx1"/>
                          </a:solidFill>
                          <a:effectLst/>
                        </a:rPr>
                        <a:t>Sensitivity</a:t>
                      </a:r>
                    </a:p>
                  </a:txBody>
                  <a:tcPr marL="226865" marR="226865" marT="226865" marB="226865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1" cap="all" spc="60" dirty="0">
                          <a:solidFill>
                            <a:schemeClr val="tx1"/>
                          </a:solidFill>
                          <a:effectLst/>
                        </a:rPr>
                        <a:t>Specificity</a:t>
                      </a:r>
                    </a:p>
                  </a:txBody>
                  <a:tcPr marL="226865" marR="226865" marT="226865" marB="226865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4624794"/>
                  </a:ext>
                </a:extLst>
              </a:tr>
              <a:tr h="646565">
                <a:tc>
                  <a:txBody>
                    <a:bodyPr/>
                    <a:lstStyle/>
                    <a:p>
                      <a:pPr algn="l"/>
                      <a:r>
                        <a:rPr lang="en-US" sz="2600" cap="none" spc="0">
                          <a:solidFill>
                            <a:schemeClr val="tx1"/>
                          </a:solidFill>
                          <a:effectLst/>
                        </a:rPr>
                        <a:t>KNN</a:t>
                      </a:r>
                    </a:p>
                  </a:txBody>
                  <a:tcPr marL="94527" marR="94527" marT="31509" marB="15124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600" cap="none" spc="0" dirty="0">
                          <a:solidFill>
                            <a:schemeClr val="tx1"/>
                          </a:solidFill>
                          <a:effectLst/>
                        </a:rPr>
                        <a:t>0.7413793</a:t>
                      </a:r>
                    </a:p>
                  </a:txBody>
                  <a:tcPr marL="94527" marR="94527" marT="31509" marB="15124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600" cap="none" spc="0">
                          <a:solidFill>
                            <a:schemeClr val="tx1"/>
                          </a:solidFill>
                          <a:effectLst/>
                        </a:rPr>
                        <a:t>0.3084261</a:t>
                      </a:r>
                    </a:p>
                  </a:txBody>
                  <a:tcPr marL="94527" marR="94527" marT="31509" marB="15124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600" cap="none" spc="0">
                          <a:solidFill>
                            <a:schemeClr val="tx1"/>
                          </a:solidFill>
                          <a:effectLst/>
                        </a:rPr>
                        <a:t>0.5882353</a:t>
                      </a:r>
                    </a:p>
                  </a:txBody>
                  <a:tcPr marL="94527" marR="94527" marT="31509" marB="15124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600" cap="none" spc="0">
                          <a:solidFill>
                            <a:schemeClr val="tx1"/>
                          </a:solidFill>
                          <a:effectLst/>
                        </a:rPr>
                        <a:t>0.7785714</a:t>
                      </a:r>
                    </a:p>
                  </a:txBody>
                  <a:tcPr marL="94527" marR="94527" marT="31509" marB="15124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868015"/>
                  </a:ext>
                </a:extLst>
              </a:tr>
              <a:tr h="1049880">
                <a:tc>
                  <a:txBody>
                    <a:bodyPr/>
                    <a:lstStyle/>
                    <a:p>
                      <a:pPr algn="l"/>
                      <a:r>
                        <a:rPr lang="en-US" sz="2600" cap="none" spc="0">
                          <a:solidFill>
                            <a:schemeClr val="tx1"/>
                          </a:solidFill>
                          <a:effectLst/>
                        </a:rPr>
                        <a:t>Random Forest</a:t>
                      </a:r>
                    </a:p>
                  </a:txBody>
                  <a:tcPr marL="94527" marR="94527" marT="31509" marB="15124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DAE3F3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600" cap="none" spc="0">
                          <a:solidFill>
                            <a:schemeClr val="tx1"/>
                          </a:solidFill>
                          <a:effectLst/>
                        </a:rPr>
                        <a:t>0.7758621</a:t>
                      </a:r>
                    </a:p>
                  </a:txBody>
                  <a:tcPr marL="94527" marR="94527" marT="31509" marB="15124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DAE3F3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600" cap="none" spc="0">
                          <a:solidFill>
                            <a:schemeClr val="tx1"/>
                          </a:solidFill>
                          <a:effectLst/>
                        </a:rPr>
                        <a:t>0.4222714</a:t>
                      </a:r>
                    </a:p>
                  </a:txBody>
                  <a:tcPr marL="94527" marR="94527" marT="31509" marB="15124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DAE3F3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600" cap="none" spc="0">
                          <a:solidFill>
                            <a:schemeClr val="tx1"/>
                          </a:solidFill>
                          <a:effectLst/>
                        </a:rPr>
                        <a:t>0.7352941</a:t>
                      </a:r>
                    </a:p>
                  </a:txBody>
                  <a:tcPr marL="94527" marR="94527" marT="31509" marB="15124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DAE3F3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600" cap="none" spc="0" dirty="0">
                          <a:solidFill>
                            <a:schemeClr val="tx1"/>
                          </a:solidFill>
                          <a:effectLst/>
                        </a:rPr>
                        <a:t>0.7857143</a:t>
                      </a:r>
                    </a:p>
                  </a:txBody>
                  <a:tcPr marL="94527" marR="94527" marT="31509" marB="15124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DAE3F3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74133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22538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6A7BC0-4796-AB43-A95A-76E1EB5EC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DCB6A4-8AC5-4844-892C-269090F882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Sales Representatives have the highest Attrition</a:t>
            </a:r>
          </a:p>
          <a:p>
            <a:r>
              <a:rPr lang="en-US" dirty="0"/>
              <a:t>Directors have the lowest Attrition</a:t>
            </a:r>
          </a:p>
          <a:p>
            <a:r>
              <a:rPr lang="en-US" dirty="0"/>
              <a:t>With some refinement, it is possible to use modeling to predict which employees are more likely to leave, then focus retention efforts on those employees</a:t>
            </a:r>
          </a:p>
          <a:p>
            <a:r>
              <a:rPr lang="en-US" dirty="0"/>
              <a:t>Overtime, Compensation, Job Role, and tenure at the company are strong drivers of attrition</a:t>
            </a:r>
          </a:p>
          <a:p>
            <a:r>
              <a:rPr lang="en-US" dirty="0"/>
              <a:t>Work Life Balance and Job Involvement may be easy levers to reduce Attrition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38887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C26262-A046-1340-BEEE-D2BD0C830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131FE5-0224-3046-946F-3437B42CE0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lnSpc>
                <a:spcPct val="170000"/>
              </a:lnSpc>
              <a:buFont typeface="Wingdings" pitchFamily="2" charset="2"/>
              <a:buChar char="§"/>
            </a:pPr>
            <a:r>
              <a:rPr lang="en-US" dirty="0"/>
              <a:t>Study Attrition and Compensation</a:t>
            </a:r>
          </a:p>
          <a:p>
            <a:pPr lvl="1">
              <a:lnSpc>
                <a:spcPct val="170000"/>
              </a:lnSpc>
              <a:buFont typeface="Wingdings" pitchFamily="2" charset="2"/>
              <a:buChar char="§"/>
            </a:pPr>
            <a:r>
              <a:rPr lang="en-US" dirty="0"/>
              <a:t>Explore trends</a:t>
            </a:r>
          </a:p>
          <a:p>
            <a:pPr lvl="1">
              <a:lnSpc>
                <a:spcPct val="170000"/>
              </a:lnSpc>
              <a:buFont typeface="Wingdings" pitchFamily="2" charset="2"/>
              <a:buChar char="§"/>
            </a:pPr>
            <a:r>
              <a:rPr lang="en-US" dirty="0"/>
              <a:t>Identify factors that lead to Attrition</a:t>
            </a:r>
          </a:p>
          <a:p>
            <a:pPr lvl="1">
              <a:lnSpc>
                <a:spcPct val="170000"/>
              </a:lnSpc>
              <a:buFont typeface="Wingdings" pitchFamily="2" charset="2"/>
              <a:buChar char="§"/>
            </a:pPr>
            <a:r>
              <a:rPr lang="en-US" dirty="0"/>
              <a:t>Predict employee Attrition and monthly salary</a:t>
            </a:r>
          </a:p>
          <a:p>
            <a:pPr lvl="1">
              <a:lnSpc>
                <a:spcPct val="170000"/>
              </a:lnSpc>
              <a:buFont typeface="Wingdings" pitchFamily="2" charset="2"/>
              <a:buChar char="§"/>
            </a:pPr>
            <a:r>
              <a:rPr lang="en-US" dirty="0"/>
              <a:t>Make recommendations</a:t>
            </a:r>
          </a:p>
          <a:p>
            <a:pPr lvl="1">
              <a:lnSpc>
                <a:spcPct val="17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55834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Graphical user interface, chart, application&#10;&#10;Description automatically generated">
            <a:extLst>
              <a:ext uri="{FF2B5EF4-FFF2-40B4-BE49-F238E27FC236}">
                <a16:creationId xmlns:a16="http://schemas.microsoft.com/office/drawing/2014/main" id="{1DF2E8B5-1B19-244A-B567-79E158F6BE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 bwMode="auto">
          <a:xfrm>
            <a:off x="127321" y="173620"/>
            <a:ext cx="8979129" cy="6684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30906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6A9826-5FCC-BC4B-946B-27869047FF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Job Role and Attrition Rate</a:t>
            </a:r>
          </a:p>
        </p:txBody>
      </p:sp>
      <p:pic>
        <p:nvPicPr>
          <p:cNvPr id="7" name="Content Placeholder 6" descr="Chart, funnel chart&#10;&#10;Description automatically generated">
            <a:extLst>
              <a:ext uri="{FF2B5EF4-FFF2-40B4-BE49-F238E27FC236}">
                <a16:creationId xmlns:a16="http://schemas.microsoft.com/office/drawing/2014/main" id="{6BF308F7-3374-CE46-9A89-3F8B3B3F5D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 bwMode="auto">
          <a:xfrm>
            <a:off x="235579" y="1690688"/>
            <a:ext cx="7786596" cy="4802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45613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DA1F35B-C8F7-4A5A-9339-7DA4D785B3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B2D4AD41-40DA-4A81-92F5-B6E3BA1ED8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746107">
            <a:off x="8175088" y="457951"/>
            <a:ext cx="2987899" cy="2987899"/>
          </a:xfrm>
          <a:prstGeom prst="arc">
            <a:avLst>
              <a:gd name="adj1" fmla="val 14612914"/>
              <a:gd name="adj2" fmla="val 0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D22483-0C86-B646-B276-EC42ECC24F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Top Factors Contributing to Monthly Income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08147E5-D105-D146-8078-80D6D261F52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74002461"/>
              </p:ext>
            </p:extLst>
          </p:nvPr>
        </p:nvGraphicFramePr>
        <p:xfrm>
          <a:off x="838200" y="1944123"/>
          <a:ext cx="10515602" cy="362222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620709">
                  <a:extLst>
                    <a:ext uri="{9D8B030D-6E8A-4147-A177-3AD203B41FA5}">
                      <a16:colId xmlns:a16="http://schemas.microsoft.com/office/drawing/2014/main" val="2442518097"/>
                    </a:ext>
                  </a:extLst>
                </a:gridCol>
                <a:gridCol w="2526497">
                  <a:extLst>
                    <a:ext uri="{9D8B030D-6E8A-4147-A177-3AD203B41FA5}">
                      <a16:colId xmlns:a16="http://schemas.microsoft.com/office/drawing/2014/main" val="2541166234"/>
                    </a:ext>
                  </a:extLst>
                </a:gridCol>
                <a:gridCol w="1456132">
                  <a:extLst>
                    <a:ext uri="{9D8B030D-6E8A-4147-A177-3AD203B41FA5}">
                      <a16:colId xmlns:a16="http://schemas.microsoft.com/office/drawing/2014/main" val="3824775909"/>
                    </a:ext>
                  </a:extLst>
                </a:gridCol>
                <a:gridCol w="1456132">
                  <a:extLst>
                    <a:ext uri="{9D8B030D-6E8A-4147-A177-3AD203B41FA5}">
                      <a16:colId xmlns:a16="http://schemas.microsoft.com/office/drawing/2014/main" val="3634932669"/>
                    </a:ext>
                  </a:extLst>
                </a:gridCol>
                <a:gridCol w="1456132">
                  <a:extLst>
                    <a:ext uri="{9D8B030D-6E8A-4147-A177-3AD203B41FA5}">
                      <a16:colId xmlns:a16="http://schemas.microsoft.com/office/drawing/2014/main" val="507073727"/>
                    </a:ext>
                  </a:extLst>
                </a:gridCol>
              </a:tblGrid>
              <a:tr h="949022">
                <a:tc>
                  <a:txBody>
                    <a:bodyPr/>
                    <a:lstStyle/>
                    <a:p>
                      <a:endParaRPr lang="en-US" sz="29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52133" marR="217333" marT="43467" marB="326000">
                    <a:lnL w="9525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9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52133" marR="217333" marT="43467" marB="32600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9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52133" marR="217333" marT="43467" marB="32600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9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52133" marR="217333" marT="43467" marB="32600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9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52133" marR="217333" marT="43467" marB="32600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3512990"/>
                  </a:ext>
                </a:extLst>
              </a:tr>
              <a:tr h="891066">
                <a:tc>
                  <a:txBody>
                    <a:bodyPr/>
                    <a:lstStyle/>
                    <a:p>
                      <a:pPr algn="l"/>
                      <a:r>
                        <a:rPr lang="en-US" sz="2900" cap="none" spc="0">
                          <a:solidFill>
                            <a:schemeClr val="tx1"/>
                          </a:solidFill>
                          <a:effectLst/>
                        </a:rPr>
                        <a:t>JobLevel</a:t>
                      </a:r>
                    </a:p>
                  </a:txBody>
                  <a:tcPr marL="152133" marR="135833" marT="43467" marB="326000" anchor="ctr">
                    <a:lnL w="9525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900" cap="none" spc="0">
                          <a:solidFill>
                            <a:schemeClr val="tx1"/>
                          </a:solidFill>
                          <a:effectLst/>
                        </a:rPr>
                        <a:t>37.49832</a:t>
                      </a:r>
                    </a:p>
                  </a:txBody>
                  <a:tcPr marL="152133" marR="135833" marT="43467" marB="32600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9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52133" marR="135833" marT="43467" marB="32600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9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52133" marR="135833" marT="43467" marB="32600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9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52133" marR="135833" marT="43467" marB="32600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2902985"/>
                  </a:ext>
                </a:extLst>
              </a:tr>
              <a:tr h="891066">
                <a:tc>
                  <a:txBody>
                    <a:bodyPr/>
                    <a:lstStyle/>
                    <a:p>
                      <a:pPr algn="l"/>
                      <a:r>
                        <a:rPr lang="en-US" sz="2900" cap="none" spc="0">
                          <a:solidFill>
                            <a:schemeClr val="tx1"/>
                          </a:solidFill>
                          <a:effectLst/>
                        </a:rPr>
                        <a:t>JobRole</a:t>
                      </a:r>
                    </a:p>
                  </a:txBody>
                  <a:tcPr marL="152133" marR="135833" marT="43467" marB="326000" anchor="ctr">
                    <a:lnL w="9525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900" cap="none" spc="0">
                          <a:solidFill>
                            <a:schemeClr val="tx1"/>
                          </a:solidFill>
                          <a:effectLst/>
                        </a:rPr>
                        <a:t>28.58650</a:t>
                      </a:r>
                    </a:p>
                  </a:txBody>
                  <a:tcPr marL="152133" marR="135833" marT="43467" marB="32600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9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52133" marR="135833" marT="43467" marB="32600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9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52133" marR="135833" marT="43467" marB="32600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9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52133" marR="135833" marT="43467" marB="32600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5915122"/>
                  </a:ext>
                </a:extLst>
              </a:tr>
              <a:tr h="891066">
                <a:tc>
                  <a:txBody>
                    <a:bodyPr/>
                    <a:lstStyle/>
                    <a:p>
                      <a:pPr algn="l"/>
                      <a:r>
                        <a:rPr lang="en-US" sz="2900" cap="none" spc="0">
                          <a:solidFill>
                            <a:schemeClr val="tx1"/>
                          </a:solidFill>
                          <a:effectLst/>
                        </a:rPr>
                        <a:t>TotalWorkingYears</a:t>
                      </a:r>
                    </a:p>
                  </a:txBody>
                  <a:tcPr marL="152133" marR="135833" marT="43467" marB="326000" anchor="ctr">
                    <a:lnL w="9525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900" cap="none" spc="0">
                          <a:solidFill>
                            <a:schemeClr val="tx1"/>
                          </a:solidFill>
                          <a:effectLst/>
                        </a:rPr>
                        <a:t>17.97232</a:t>
                      </a:r>
                    </a:p>
                  </a:txBody>
                  <a:tcPr marL="152133" marR="135833" marT="43467" marB="32600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9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52133" marR="217333" marT="43467" marB="32600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9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52133" marR="217333" marT="43467" marB="32600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9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52133" marR="217333" marT="43467" marB="32600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2408927"/>
                  </a:ext>
                </a:extLst>
              </a:tr>
            </a:tbl>
          </a:graphicData>
        </a:graphic>
      </p:graphicFrame>
      <p:sp>
        <p:nvSpPr>
          <p:cNvPr id="5" name="Rectangle 1">
            <a:extLst>
              <a:ext uri="{FF2B5EF4-FFF2-40B4-BE49-F238E27FC236}">
                <a16:creationId xmlns:a16="http://schemas.microsoft.com/office/drawing/2014/main" id="{40E2A81A-7788-C24E-BF4D-AE71BCDA56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323165"/>
            <a:ext cx="1847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br>
              <a:rPr kumimoji="0" lang="en-US" altLang="en-US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10810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DA1F35B-C8F7-4A5A-9339-7DA4D785B3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B2D4AD41-40DA-4A81-92F5-B6E3BA1ED8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746107">
            <a:off x="8175088" y="457951"/>
            <a:ext cx="2987899" cy="2987899"/>
          </a:xfrm>
          <a:prstGeom prst="arc">
            <a:avLst>
              <a:gd name="adj1" fmla="val 14612914"/>
              <a:gd name="adj2" fmla="val 0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CAF861B-9EA7-D04C-82A4-7D9838AB16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/>
              <a:t>Top Factors Contributing to Attrition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03ACDCEE-6253-2540-916E-9C315BD7516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35656103"/>
              </p:ext>
            </p:extLst>
          </p:nvPr>
        </p:nvGraphicFramePr>
        <p:xfrm>
          <a:off x="2086930" y="1343447"/>
          <a:ext cx="8761519" cy="4372610"/>
        </p:xfrm>
        <a:graphic>
          <a:graphicData uri="http://schemas.openxmlformats.org/drawingml/2006/table">
            <a:tbl>
              <a:tblPr/>
              <a:tblGrid>
                <a:gridCol w="2034964">
                  <a:extLst>
                    <a:ext uri="{9D8B030D-6E8A-4147-A177-3AD203B41FA5}">
                      <a16:colId xmlns:a16="http://schemas.microsoft.com/office/drawing/2014/main" val="1997047246"/>
                    </a:ext>
                  </a:extLst>
                </a:gridCol>
                <a:gridCol w="1948815">
                  <a:extLst>
                    <a:ext uri="{9D8B030D-6E8A-4147-A177-3AD203B41FA5}">
                      <a16:colId xmlns:a16="http://schemas.microsoft.com/office/drawing/2014/main" val="2656763431"/>
                    </a:ext>
                  </a:extLst>
                </a:gridCol>
                <a:gridCol w="1592580">
                  <a:extLst>
                    <a:ext uri="{9D8B030D-6E8A-4147-A177-3AD203B41FA5}">
                      <a16:colId xmlns:a16="http://schemas.microsoft.com/office/drawing/2014/main" val="1196744952"/>
                    </a:ext>
                  </a:extLst>
                </a:gridCol>
                <a:gridCol w="1592580">
                  <a:extLst>
                    <a:ext uri="{9D8B030D-6E8A-4147-A177-3AD203B41FA5}">
                      <a16:colId xmlns:a16="http://schemas.microsoft.com/office/drawing/2014/main" val="1458652161"/>
                    </a:ext>
                  </a:extLst>
                </a:gridCol>
                <a:gridCol w="1592580">
                  <a:extLst>
                    <a:ext uri="{9D8B030D-6E8A-4147-A177-3AD203B41FA5}">
                      <a16:colId xmlns:a16="http://schemas.microsoft.com/office/drawing/2014/main" val="4035939587"/>
                    </a:ext>
                  </a:extLst>
                </a:gridCol>
              </a:tblGrid>
              <a:tr h="838200">
                <a:tc>
                  <a:txBody>
                    <a:bodyPr/>
                    <a:lstStyle/>
                    <a:p>
                      <a:pPr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3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67640" marR="167640" marT="83820" marB="838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3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67640" marR="167640" marT="83820" marB="838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3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67640" marR="167640" marT="83820" marB="838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3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67640" marR="167640" marT="83820" marB="838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3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67640" marR="167640" marT="83820" marB="838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33478876"/>
                  </a:ext>
                </a:extLst>
              </a:tr>
              <a:tr h="388366"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0" u="none" strike="noStrike">
                          <a:effectLst/>
                          <a:latin typeface="Arial" panose="020B0604020202020204" pitchFamily="34" charset="0"/>
                        </a:rPr>
                        <a:t>OverTime</a:t>
                      </a:r>
                      <a:endParaRPr lang="en-US" sz="3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775" marR="104775" marT="34925" marB="34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0" u="none" strike="noStrike">
                          <a:effectLst/>
                          <a:latin typeface="Arial" panose="020B0604020202020204" pitchFamily="34" charset="0"/>
                        </a:rPr>
                        <a:t>12.533080</a:t>
                      </a:r>
                      <a:endParaRPr lang="en-US" sz="3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775" marR="104775" marT="34925" marB="34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3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775" marR="104775" marT="34925" marB="34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3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775" marR="104775" marT="34925" marB="34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3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775" marR="104775" marT="34925" marB="34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7490331"/>
                  </a:ext>
                </a:extLst>
              </a:tr>
              <a:tr h="388366"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0" u="none" strike="noStrike">
                          <a:effectLst/>
                          <a:latin typeface="Arial" panose="020B0604020202020204" pitchFamily="34" charset="0"/>
                        </a:rPr>
                        <a:t>JobRole</a:t>
                      </a:r>
                      <a:endParaRPr lang="en-US" sz="3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775" marR="104775" marT="34925" marB="34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0" u="none" strike="noStrike">
                          <a:effectLst/>
                          <a:latin typeface="Arial" panose="020B0604020202020204" pitchFamily="34" charset="0"/>
                        </a:rPr>
                        <a:t>9.021616</a:t>
                      </a:r>
                      <a:endParaRPr lang="en-US" sz="3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775" marR="104775" marT="34925" marB="34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3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775" marR="104775" marT="34925" marB="34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3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775" marR="104775" marT="34925" marB="34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3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775" marR="104775" marT="34925" marB="34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4675508"/>
                  </a:ext>
                </a:extLst>
              </a:tr>
              <a:tr h="388366"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0" u="none" strike="noStrike">
                          <a:effectLst/>
                          <a:latin typeface="Arial" panose="020B0604020202020204" pitchFamily="34" charset="0"/>
                        </a:rPr>
                        <a:t>JobInvolvement</a:t>
                      </a:r>
                      <a:endParaRPr lang="en-US" sz="3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775" marR="104775" marT="34925" marB="34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0" u="none" strike="noStrike">
                          <a:effectLst/>
                          <a:latin typeface="Arial" panose="020B0604020202020204" pitchFamily="34" charset="0"/>
                        </a:rPr>
                        <a:t>7.215958</a:t>
                      </a:r>
                      <a:endParaRPr lang="en-US" sz="3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775" marR="104775" marT="34925" marB="34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3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775" marR="104775" marT="34925" marB="34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3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775" marR="104775" marT="34925" marB="34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3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775" marR="104775" marT="34925" marB="34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8804603"/>
                  </a:ext>
                </a:extLst>
              </a:tr>
              <a:tr h="388366"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0" u="none" strike="noStrike">
                          <a:effectLst/>
                          <a:latin typeface="Arial" panose="020B0604020202020204" pitchFamily="34" charset="0"/>
                        </a:rPr>
                        <a:t>MonthlyIncome</a:t>
                      </a:r>
                      <a:endParaRPr lang="en-US" sz="3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775" marR="104775" marT="34925" marB="34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0" u="none" strike="noStrike">
                          <a:effectLst/>
                          <a:latin typeface="Arial" panose="020B0604020202020204" pitchFamily="34" charset="0"/>
                        </a:rPr>
                        <a:t>7.214574</a:t>
                      </a:r>
                      <a:endParaRPr lang="en-US" sz="3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775" marR="104775" marT="34925" marB="34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3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775" marR="104775" marT="34925" marB="34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3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775" marR="104775" marT="34925" marB="34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3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775" marR="104775" marT="34925" marB="34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41849240"/>
                  </a:ext>
                </a:extLst>
              </a:tr>
              <a:tr h="388366"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0" u="none" strike="noStrike">
                          <a:effectLst/>
                          <a:latin typeface="Arial" panose="020B0604020202020204" pitchFamily="34" charset="0"/>
                        </a:rPr>
                        <a:t>StockOptionLevel</a:t>
                      </a:r>
                      <a:endParaRPr lang="en-US" sz="3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775" marR="104775" marT="34925" marB="34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0" u="none" strike="noStrike">
                          <a:effectLst/>
                          <a:latin typeface="Arial" panose="020B0604020202020204" pitchFamily="34" charset="0"/>
                        </a:rPr>
                        <a:t>6.929491</a:t>
                      </a:r>
                      <a:endParaRPr lang="en-US" sz="3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775" marR="104775" marT="34925" marB="34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3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775" marR="104775" marT="34925" marB="34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3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775" marR="104775" marT="34925" marB="34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3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775" marR="104775" marT="34925" marB="34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06172514"/>
                  </a:ext>
                </a:extLst>
              </a:tr>
              <a:tr h="388366"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0" u="none" strike="noStrike">
                          <a:effectLst/>
                          <a:latin typeface="Arial" panose="020B0604020202020204" pitchFamily="34" charset="0"/>
                        </a:rPr>
                        <a:t>JobLevel</a:t>
                      </a:r>
                      <a:endParaRPr lang="en-US" sz="3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775" marR="104775" marT="34925" marB="34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0" u="none" strike="noStrike">
                          <a:effectLst/>
                          <a:latin typeface="Arial" panose="020B0604020202020204" pitchFamily="34" charset="0"/>
                        </a:rPr>
                        <a:t>6.144694</a:t>
                      </a:r>
                      <a:endParaRPr lang="en-US" sz="3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775" marR="104775" marT="34925" marB="34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3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67640" marR="167640" marT="83820" marB="838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3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67640" marR="167640" marT="83820" marB="838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3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67640" marR="167640" marT="83820" marB="838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3238174"/>
                  </a:ext>
                </a:extLst>
              </a:tr>
            </a:tbl>
          </a:graphicData>
        </a:graphic>
      </p:graphicFrame>
      <p:sp>
        <p:nvSpPr>
          <p:cNvPr id="7" name="Rectangle 2">
            <a:extLst>
              <a:ext uri="{FF2B5EF4-FFF2-40B4-BE49-F238E27FC236}">
                <a16:creationId xmlns:a16="http://schemas.microsoft.com/office/drawing/2014/main" id="{3A636E19-86DE-A64E-AA32-D450DAC394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1689" y="-1150751"/>
            <a:ext cx="1847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br>
              <a:rPr kumimoji="0" lang="en-US" altLang="en-US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61441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399C41-0147-B848-91A9-D366F5CAB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 of top factors for </a:t>
            </a:r>
            <a:r>
              <a:rPr lang="en-US" dirty="0" err="1"/>
              <a:t>MonthlyIncome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E9CE66-8279-9845-B18C-9F3AE36858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413" y="1447318"/>
            <a:ext cx="8773252" cy="5410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1672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2E1F6-6C0A-5048-9A21-EB25B110B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Models: Monthly Income</a:t>
            </a:r>
          </a:p>
        </p:txBody>
      </p:sp>
    </p:spTree>
    <p:extLst>
      <p:ext uri="{BB962C8B-B14F-4D97-AF65-F5344CB8AC3E}">
        <p14:creationId xmlns:p14="http://schemas.microsoft.com/office/powerpoint/2010/main" val="27199951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CBFA80-2E82-CF40-B939-C437EA15E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Monthly Income Linear Regression Results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34BEF1A-D950-8D45-9336-D720E86521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105" y="1690688"/>
            <a:ext cx="3486713" cy="215034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88A6DD4-D196-054B-BF61-C124AA48BD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2188" y="1690688"/>
            <a:ext cx="3486713" cy="215034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EE7C852-AE32-CD45-94D8-34C3A376B4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04123" y="1751364"/>
            <a:ext cx="3289943" cy="202898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545E72F-C4E1-F048-AA3A-2853E0F239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7105" y="4042643"/>
            <a:ext cx="3644900" cy="22479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401EEF7-6289-4F4F-A7F3-A92F01538A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34356" y="4042643"/>
            <a:ext cx="3069767" cy="189320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5693D4D-8FB4-B743-B2F8-323073D86944}"/>
              </a:ext>
            </a:extLst>
          </p:cNvPr>
          <p:cNvSpPr txBox="1"/>
          <p:nvPr/>
        </p:nvSpPr>
        <p:spPr>
          <a:xfrm>
            <a:off x="7477245" y="4042643"/>
            <a:ext cx="19223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RMSE: 1165.628</a:t>
            </a:r>
          </a:p>
        </p:txBody>
      </p:sp>
    </p:spTree>
    <p:extLst>
      <p:ext uri="{BB962C8B-B14F-4D97-AF65-F5344CB8AC3E}">
        <p14:creationId xmlns:p14="http://schemas.microsoft.com/office/powerpoint/2010/main" val="1168110741"/>
      </p:ext>
    </p:extLst>
  </p:cSld>
  <p:clrMapOvr>
    <a:masterClrMapping/>
  </p:clrMapOvr>
</p:sld>
</file>

<file path=ppt/theme/theme1.xml><?xml version="1.0" encoding="utf-8"?>
<a:theme xmlns:a="http://schemas.openxmlformats.org/drawingml/2006/main" name="ShapesVTI">
  <a:themeElements>
    <a:clrScheme name="AnalogousFromLightSeedLeftStep">
      <a:dk1>
        <a:srgbClr val="000000"/>
      </a:dk1>
      <a:lt1>
        <a:srgbClr val="FFFFFF"/>
      </a:lt1>
      <a:dk2>
        <a:srgbClr val="412427"/>
      </a:dk2>
      <a:lt2>
        <a:srgbClr val="E8E3E2"/>
      </a:lt2>
      <a:accent1>
        <a:srgbClr val="7FA9AD"/>
      </a:accent1>
      <a:accent2>
        <a:srgbClr val="71AB98"/>
      </a:accent2>
      <a:accent3>
        <a:srgbClr val="7FAC8B"/>
      </a:accent3>
      <a:accent4>
        <a:srgbClr val="7BAC72"/>
      </a:accent4>
      <a:accent5>
        <a:srgbClr val="95A77C"/>
      </a:accent5>
      <a:accent6>
        <a:srgbClr val="A4A46D"/>
      </a:accent6>
      <a:hlink>
        <a:srgbClr val="AE6F69"/>
      </a:hlink>
      <a:folHlink>
        <a:srgbClr val="7F7F7F"/>
      </a:folHlink>
    </a:clrScheme>
    <a:fontScheme name="Festival">
      <a:majorFont>
        <a:latin typeface="Tw Cen M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hapesVTI" id="{C78D20FD-A872-4243-8597-B534C62538FF}" vid="{7CAFCCF9-7834-41D6-B6AB-7D225A18A4E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156</TotalTime>
  <Words>676</Words>
  <Application>Microsoft Macintosh PowerPoint</Application>
  <PresentationFormat>Widescreen</PresentationFormat>
  <Paragraphs>113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Arial</vt:lpstr>
      <vt:lpstr>Avenir Next LT Pro</vt:lpstr>
      <vt:lpstr>Calibri</vt:lpstr>
      <vt:lpstr>Lucida Sans</vt:lpstr>
      <vt:lpstr>Tw Cen MT</vt:lpstr>
      <vt:lpstr>Wingdings</vt:lpstr>
      <vt:lpstr>ShapesVTI</vt:lpstr>
      <vt:lpstr>DDS Analytics</vt:lpstr>
      <vt:lpstr>Goals</vt:lpstr>
      <vt:lpstr>PowerPoint Presentation</vt:lpstr>
      <vt:lpstr>Job Role and Attrition Rate</vt:lpstr>
      <vt:lpstr>Top Factors Contributing to Monthly Income</vt:lpstr>
      <vt:lpstr>Top Factors Contributing to Attrition</vt:lpstr>
      <vt:lpstr>Correlation of top factors for MonthlyIncome</vt:lpstr>
      <vt:lpstr>Models: Monthly Income</vt:lpstr>
      <vt:lpstr>Monthly Income Linear Regression Results</vt:lpstr>
      <vt:lpstr>Monthly Income Random Forest Results</vt:lpstr>
      <vt:lpstr>Comparing Monthly Income Models</vt:lpstr>
      <vt:lpstr>Models: Attrition</vt:lpstr>
      <vt:lpstr>Attrition KNN Results</vt:lpstr>
      <vt:lpstr>Attrition KNN Results</vt:lpstr>
      <vt:lpstr>Attrition Random Forest Results</vt:lpstr>
      <vt:lpstr>Attrition Random Forest Results</vt:lpstr>
      <vt:lpstr>Attrition Random Forest Results</vt:lpstr>
      <vt:lpstr>Attrition Model Comparison</vt:lpstr>
      <vt:lpstr>Recommendations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DDS Analytics</dc:title>
  <dc:creator>Christopher and Rinku Lichti</dc:creator>
  <cp:lastModifiedBy>Christopher and Rinku Lichti</cp:lastModifiedBy>
  <cp:revision>9</cp:revision>
  <cp:lastPrinted>2020-12-06T08:26:27Z</cp:lastPrinted>
  <dcterms:created xsi:type="dcterms:W3CDTF">2020-12-06T08:05:29Z</dcterms:created>
  <dcterms:modified xsi:type="dcterms:W3CDTF">2020-12-06T10:42:07Z</dcterms:modified>
</cp:coreProperties>
</file>